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65" r:id="rId3"/>
    <p:sldId id="259" r:id="rId4"/>
    <p:sldId id="257" r:id="rId5"/>
    <p:sldId id="274" r:id="rId6"/>
    <p:sldId id="261" r:id="rId7"/>
    <p:sldId id="267" r:id="rId8"/>
    <p:sldId id="268" r:id="rId9"/>
    <p:sldId id="270" r:id="rId10"/>
    <p:sldId id="262" r:id="rId11"/>
    <p:sldId id="282" r:id="rId12"/>
    <p:sldId id="283" r:id="rId13"/>
    <p:sldId id="284" r:id="rId14"/>
    <p:sldId id="272" r:id="rId15"/>
    <p:sldId id="273" r:id="rId16"/>
    <p:sldId id="275" r:id="rId17"/>
    <p:sldId id="258" r:id="rId18"/>
    <p:sldId id="260" r:id="rId19"/>
    <p:sldId id="291" r:id="rId20"/>
    <p:sldId id="276" r:id="rId21"/>
    <p:sldId id="277" r:id="rId22"/>
    <p:sldId id="292" r:id="rId23"/>
    <p:sldId id="278" r:id="rId24"/>
    <p:sldId id="271" r:id="rId25"/>
    <p:sldId id="269" r:id="rId26"/>
    <p:sldId id="288" r:id="rId27"/>
    <p:sldId id="279" r:id="rId28"/>
    <p:sldId id="280" r:id="rId29"/>
    <p:sldId id="285" r:id="rId30"/>
    <p:sldId id="286" r:id="rId31"/>
    <p:sldId id="290" r:id="rId32"/>
    <p:sldId id="287" r:id="rId33"/>
    <p:sldId id="294" r:id="rId34"/>
    <p:sldId id="263" r:id="rId35"/>
    <p:sldId id="266" r:id="rId36"/>
    <p:sldId id="289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מעוגל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מעוגל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מעוגל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עם פינה יחידה מעוגלת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344422-507B-4AA9-8FB4-4EDBDD55E579}" type="datetimeFigureOut">
              <a:rPr lang="he-IL" smtClean="0"/>
              <a:pPr/>
              <a:t>ט"ז/אלול/תשע"ו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דישון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דשנים כימיים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אז אמרנו שדשנים כימיים זמינים מיד לצמח מרגע בו מגיעים לקרקע:</a:t>
            </a:r>
          </a:p>
          <a:p>
            <a:endParaRPr lang="he-IL" dirty="0"/>
          </a:p>
          <a:p>
            <a:r>
              <a:rPr lang="he-IL" dirty="0" smtClean="0"/>
              <a:t>יסודות הדשן נמסים במים והופכים לחלק מתמיסת הקרקע.</a:t>
            </a:r>
          </a:p>
          <a:p>
            <a:endParaRPr lang="he-IL" dirty="0"/>
          </a:p>
          <a:p>
            <a:r>
              <a:rPr lang="he-IL" dirty="0" smtClean="0"/>
              <a:t>השורשים קולטים את הדשן עם המים דרך השורשים.</a:t>
            </a:r>
          </a:p>
          <a:p>
            <a:endParaRPr lang="he-IL" dirty="0"/>
          </a:p>
          <a:p>
            <a:r>
              <a:rPr lang="he-IL" dirty="0" smtClean="0"/>
              <a:t>חומרי הדשן עולים במעלה הצמח ביחד עם המים, ומגיעים אל כל אברי הצמח.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53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דשנים כימיים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מוצרי דשן לחקלאי:</a:t>
            </a:r>
          </a:p>
          <a:p>
            <a:endParaRPr lang="he-IL" dirty="0" smtClean="0"/>
          </a:p>
          <a:p>
            <a:r>
              <a:rPr lang="he-IL" dirty="0" smtClean="0"/>
              <a:t>דשן מוצק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דשן נוזלי</a:t>
            </a:r>
            <a:endParaRPr lang="he-IL" dirty="0"/>
          </a:p>
        </p:txBody>
      </p:sp>
      <p:sp>
        <p:nvSpPr>
          <p:cNvPr id="1028" name="AutoShape 4" descr="Image result for ‫דשן מוצק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דשן מוצק:</a:t>
            </a:r>
            <a:endParaRPr lang="he-IL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244316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Image result for ‫דשן מוצק‬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643182"/>
            <a:ext cx="2143125" cy="2143125"/>
          </a:xfrm>
          <a:prstGeom prst="rect">
            <a:avLst/>
          </a:prstGeom>
          <a:noFill/>
        </p:spPr>
      </p:pic>
      <p:pic>
        <p:nvPicPr>
          <p:cNvPr id="7" name="Picture 2" descr="http://image.slidesharecdn.com/random-101229071057-phpapp02/95/-14-728.jpg?cb=12965719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00174"/>
            <a:ext cx="27622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דשן נוזלי: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62" name="Picture 2" descr="Image result for ‫דשן מוצק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85926"/>
            <a:ext cx="2539695" cy="4271974"/>
          </a:xfrm>
          <a:prstGeom prst="rect">
            <a:avLst/>
          </a:prstGeom>
          <a:noFill/>
        </p:spPr>
      </p:pic>
      <p:pic>
        <p:nvPicPr>
          <p:cNvPr id="40964" name="Picture 4" descr="http://www.g-pets.biz/sites/default/files/uploads/%EE%EB%E9%EF%20%E1%F8%E9%EB%E5%FA%20%EC%F1%FA%E9%E5%20%E5%EC%E7%E5%F8%F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1658111" cy="2543158"/>
          </a:xfrm>
          <a:prstGeom prst="rect">
            <a:avLst/>
          </a:prstGeom>
          <a:noFill/>
        </p:spPr>
      </p:pic>
      <p:sp>
        <p:nvSpPr>
          <p:cNvPr id="40966" name="AutoShape 6" descr="Image result for ‫דשן מוצק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857496"/>
            <a:ext cx="1214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זבל אורגני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חומר אורגני שעובר תהליך פירוק לחומרים ממנו הוא מורכב.</a:t>
            </a:r>
          </a:p>
          <a:p>
            <a:endParaRPr lang="he-IL" dirty="0"/>
          </a:p>
          <a:p>
            <a:r>
              <a:rPr lang="he-IL" dirty="0" smtClean="0"/>
              <a:t>בסוף התהליך חומרי היסוד זמינים לצמח.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83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הזבלים: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זבל </a:t>
            </a:r>
            <a:r>
              <a:rPr lang="he-IL" dirty="0"/>
              <a:t>משק - זבל טבעי שמקורו בהפרשות של בעלי חיים </a:t>
            </a:r>
            <a:r>
              <a:rPr lang="he-IL" dirty="0" smtClean="0"/>
              <a:t>(בקר</a:t>
            </a:r>
            <a:r>
              <a:rPr lang="he-IL" dirty="0"/>
              <a:t>, צאן </a:t>
            </a:r>
            <a:r>
              <a:rPr lang="he-IL" dirty="0" smtClean="0"/>
              <a:t>ועופות).</a:t>
            </a:r>
          </a:p>
          <a:p>
            <a:endParaRPr lang="he-IL" dirty="0" smtClean="0"/>
          </a:p>
          <a:p>
            <a:r>
              <a:rPr lang="he-IL" dirty="0" smtClean="0"/>
              <a:t> </a:t>
            </a:r>
            <a:r>
              <a:rPr lang="he-IL" dirty="0"/>
              <a:t>בדרך </a:t>
            </a:r>
            <a:r>
              <a:rPr lang="he-IL" dirty="0" smtClean="0"/>
              <a:t>כלל, מוסיפים </a:t>
            </a:r>
            <a:r>
              <a:rPr lang="he-IL" dirty="0"/>
              <a:t>לו צמחים יבשים או קש. רצוי להוסיפו בכמויות גדולות ולהצניעו בקרקע לאחר</a:t>
            </a:r>
          </a:p>
          <a:p>
            <a:r>
              <a:rPr lang="he-IL" dirty="0" smtClean="0"/>
              <a:t>שהתפרק (למעלה משנה).</a:t>
            </a:r>
          </a:p>
          <a:p>
            <a:endParaRPr lang="he-IL" dirty="0"/>
          </a:p>
          <a:p>
            <a:r>
              <a:rPr lang="he-IL" dirty="0" smtClean="0"/>
              <a:t>לעיתים יש שימוש גם בשתן...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7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קומפוסט – </a:t>
            </a:r>
          </a:p>
          <a:p>
            <a:r>
              <a:rPr lang="he-IL" dirty="0" smtClean="0"/>
              <a:t>תוצר </a:t>
            </a:r>
            <a:r>
              <a:rPr lang="he-IL" dirty="0"/>
              <a:t>פרוק של חומר אורגני של שאריות מטבח, </a:t>
            </a:r>
            <a:r>
              <a:rPr lang="he-IL" dirty="0" smtClean="0"/>
              <a:t>גזם </a:t>
            </a:r>
            <a:r>
              <a:rPr lang="he-IL" dirty="0"/>
              <a:t>צמחים ודשא, </a:t>
            </a:r>
            <a:r>
              <a:rPr lang="he-IL" dirty="0" smtClean="0"/>
              <a:t>אשפה עירונית ובוצת שפכים </a:t>
            </a:r>
            <a:r>
              <a:rPr lang="he-IL" dirty="0"/>
              <a:t>שטוהרו מגורמי </a:t>
            </a:r>
            <a:r>
              <a:rPr lang="he-IL" dirty="0" smtClean="0"/>
              <a:t>מחלות.</a:t>
            </a:r>
          </a:p>
          <a:p>
            <a:endParaRPr lang="he-IL" dirty="0" smtClean="0"/>
          </a:p>
          <a:p>
            <a:r>
              <a:rPr lang="he-IL" dirty="0" smtClean="0"/>
              <a:t>הקומפוסט </a:t>
            </a:r>
            <a:r>
              <a:rPr lang="he-IL" dirty="0"/>
              <a:t>משפר את ספיחת המים </a:t>
            </a:r>
            <a:r>
              <a:rPr lang="he-IL" dirty="0" smtClean="0"/>
              <a:t>ואת האוורור בקרקע וכן </a:t>
            </a:r>
            <a:r>
              <a:rPr lang="he-IL" dirty="0"/>
              <a:t>את </a:t>
            </a:r>
            <a:r>
              <a:rPr lang="he-IL" dirty="0" smtClean="0"/>
              <a:t>כמות </a:t>
            </a:r>
          </a:p>
          <a:p>
            <a:pPr>
              <a:buNone/>
            </a:pPr>
            <a:r>
              <a:rPr lang="he-IL" dirty="0" smtClean="0"/>
              <a:t>  הקולואידים בקרקע. 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יש </a:t>
            </a:r>
            <a:r>
              <a:rPr lang="he-IL" dirty="0"/>
              <a:t>להוסיפו בכמויות </a:t>
            </a:r>
            <a:r>
              <a:rPr lang="he-IL" dirty="0" smtClean="0"/>
              <a:t>גדולות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</a:t>
            </a:r>
            <a:r>
              <a:rPr lang="he-IL" dirty="0"/>
              <a:t>ולהצניעו </a:t>
            </a:r>
            <a:r>
              <a:rPr lang="he-IL" dirty="0" smtClean="0"/>
              <a:t>בקרקע.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808312" cy="2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 smtClean="0"/>
              <a:t>הכנת קומפוסט </a:t>
            </a:r>
            <a:r>
              <a:rPr lang="he-IL" dirty="0" smtClean="0"/>
              <a:t>- </a:t>
            </a:r>
            <a:r>
              <a:rPr lang="he-IL" dirty="0" err="1" smtClean="0"/>
              <a:t>בקומפוסטר</a:t>
            </a:r>
            <a:r>
              <a:rPr lang="he-IL" dirty="0" smtClean="0"/>
              <a:t>. יכול להיות מיכל, תא, או אפילו בור באדמה בהם אוספים את החומר האורגני.</a:t>
            </a:r>
          </a:p>
          <a:p>
            <a:r>
              <a:rPr lang="he-IL" dirty="0" smtClean="0"/>
              <a:t>יש לשמור תמיד על לחות הערימה  כדי לעודד פעילות מיקרואורגניזמים.</a:t>
            </a:r>
          </a:p>
          <a:p>
            <a:endParaRPr lang="he-IL" dirty="0" smtClean="0"/>
          </a:p>
          <a:p>
            <a:r>
              <a:rPr lang="he-IL" u="sng" dirty="0" smtClean="0"/>
              <a:t>ערימת זבל </a:t>
            </a:r>
            <a:r>
              <a:rPr lang="he-IL" dirty="0" smtClean="0"/>
              <a:t>–</a:t>
            </a:r>
            <a:r>
              <a:rPr lang="he-IL" dirty="0" err="1" smtClean="0"/>
              <a:t> יש</a:t>
            </a:r>
            <a:r>
              <a:rPr lang="he-IL" dirty="0" smtClean="0"/>
              <a:t> לסדר את הזבל בערמות גדולות ודחוסות כדי להימנע מהתלקחות הזבל.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he-IL" b="1" dirty="0" smtClean="0"/>
              <a:t>יצור קומפוסט - איך זה עובד?</a:t>
            </a:r>
          </a:p>
          <a:p>
            <a:pPr fontAlgn="base"/>
            <a:endParaRPr lang="he-IL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he-IL" u="sng" dirty="0" err="1" smtClean="0">
                <a:solidFill>
                  <a:schemeClr val="accent1">
                    <a:lumMod val="75000"/>
                  </a:schemeClr>
                </a:solidFill>
              </a:rPr>
              <a:t>קומפוסטציה</a:t>
            </a:r>
            <a:r>
              <a:rPr lang="he-IL" u="sng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he-IL" dirty="0" smtClean="0"/>
              <a:t>הוא תהליך פירוק של חומרים אורגניים, </a:t>
            </a:r>
          </a:p>
          <a:p>
            <a:pPr fontAlgn="base"/>
            <a:r>
              <a:rPr lang="he-IL" dirty="0" smtClean="0"/>
              <a:t>המתבצע על ידי חיידקים ומיקרואורגניזמים אחרים.</a:t>
            </a:r>
          </a:p>
          <a:p>
            <a:pPr fontAlgn="base"/>
            <a:r>
              <a:rPr lang="he-IL" dirty="0" smtClean="0"/>
              <a:t>הפירוק מתרחש בזמן שהמיקרואורגניזמים אוכלים את החומר האורגני.</a:t>
            </a:r>
          </a:p>
          <a:p>
            <a:pPr fontAlgn="base"/>
            <a:endParaRPr lang="he-IL" dirty="0" smtClean="0"/>
          </a:p>
          <a:p>
            <a:pPr fontAlgn="base"/>
            <a:r>
              <a:rPr lang="he-IL" dirty="0" smtClean="0"/>
              <a:t>תהליך הקומפוסטציה נעשה בתנאים מבוקרים ומדובר בתהליך אקולוגי שאינו פוגע בסביבה. </a:t>
            </a:r>
          </a:p>
          <a:p>
            <a:pPr fontAlgn="base"/>
            <a:endParaRPr lang="he-IL" dirty="0" smtClean="0"/>
          </a:p>
          <a:p>
            <a:pPr fontAlgn="base"/>
            <a:r>
              <a:rPr lang="he-IL" dirty="0" smtClean="0"/>
              <a:t>המיקרואורגניזמים המשתתפים בתהליך יוצרים חום המגיע לכ-70 מעלות צלסיוס. החום מחטא את החומר, מונע הפצת מחלות ומשמיד זרעים של עשבי בר.</a:t>
            </a:r>
          </a:p>
          <a:p>
            <a:pPr fontAlgn="base"/>
            <a:r>
              <a:rPr lang="he-IL" dirty="0" smtClean="0"/>
              <a:t> 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/>
          </a:bodyPr>
          <a:lstStyle/>
          <a:p>
            <a:r>
              <a:rPr lang="he-IL" dirty="0" smtClean="0"/>
              <a:t>יתרונות הקומפוסט:</a:t>
            </a:r>
          </a:p>
          <a:p>
            <a:endParaRPr lang="he-IL" dirty="0" smtClean="0"/>
          </a:p>
          <a:p>
            <a:r>
              <a:rPr lang="he-IL" dirty="0" smtClean="0"/>
              <a:t>משמש כדשן במקום דשנים כימיים.</a:t>
            </a:r>
          </a:p>
          <a:p>
            <a:r>
              <a:rPr lang="he-IL" dirty="0" smtClean="0"/>
              <a:t>מקטין את הזיהום הנוצר משימוש בדשן כימי.</a:t>
            </a:r>
          </a:p>
          <a:p>
            <a:r>
              <a:rPr lang="he-IL" dirty="0" smtClean="0"/>
              <a:t> מקטין את זיהום הסביבה בפסולת:</a:t>
            </a:r>
          </a:p>
          <a:p>
            <a:r>
              <a:rPr lang="he-IL" dirty="0" smtClean="0"/>
              <a:t>מחזור של פסולת אורגנית במקום הטמנה.</a:t>
            </a:r>
          </a:p>
          <a:p>
            <a:r>
              <a:rPr lang="he-IL" dirty="0" smtClean="0"/>
              <a:t>משמש לחיטוי הקרקע.</a:t>
            </a:r>
          </a:p>
          <a:p>
            <a:r>
              <a:rPr lang="he-IL" dirty="0" smtClean="0"/>
              <a:t>מטייב את מבנה הקרקע:</a:t>
            </a:r>
          </a:p>
          <a:p>
            <a:r>
              <a:rPr lang="he-IL" dirty="0" smtClean="0"/>
              <a:t>בקרקע כבדה —</a:t>
            </a:r>
            <a:r>
              <a:rPr lang="he-IL" dirty="0" err="1" smtClean="0"/>
              <a:t> מג</a:t>
            </a:r>
            <a:r>
              <a:rPr lang="he-IL" dirty="0" smtClean="0"/>
              <a:t>דיל אוורור, </a:t>
            </a:r>
          </a:p>
          <a:p>
            <a:r>
              <a:rPr lang="he-IL" dirty="0" smtClean="0"/>
              <a:t>בקרקע קלה —</a:t>
            </a:r>
            <a:r>
              <a:rPr lang="he-IL" dirty="0" err="1" smtClean="0"/>
              <a:t> מג</a:t>
            </a:r>
            <a:r>
              <a:rPr lang="he-IL" dirty="0" smtClean="0"/>
              <a:t>דיל תאחיזת מים</a:t>
            </a:r>
            <a:r>
              <a:rPr lang="en-US" dirty="0" smtClean="0"/>
              <a:t>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אנחנו מדשנים?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אספקת חומרי מזון לצמח.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הגדלת היבול - הגברת הצמיחה והגדלת הפירות.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העשרת הקרקע לאחר הידלדלות.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475956" cy="19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183880" cy="1051560"/>
          </a:xfrm>
        </p:spPr>
        <p:txBody>
          <a:bodyPr/>
          <a:lstStyle/>
          <a:p>
            <a:r>
              <a:rPr lang="he-IL" dirty="0" smtClean="0"/>
              <a:t>יתרונות וחסרונות: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000605"/>
              </p:ext>
            </p:extLst>
          </p:nvPr>
        </p:nvGraphicFramePr>
        <p:xfrm>
          <a:off x="571472" y="1071546"/>
          <a:ext cx="8183562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דשן כימי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זבל אורגני וקומפוסט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יתרונות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he-IL" dirty="0" smtClean="0"/>
                        <a:t>זמין</a:t>
                      </a:r>
                      <a:r>
                        <a:rPr lang="he-IL" baseline="0" dirty="0" smtClean="0"/>
                        <a:t> מיד לקליטה בצמח.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he-IL" baseline="0" dirty="0" smtClean="0"/>
                        <a:t>ניתן לשלוט על ההרכב ולווסת את כמות הדשן.</a:t>
                      </a: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*יכול לדשן את האדמה לאורך זמן בגלל הפרוק האיטי.</a:t>
                      </a:r>
                    </a:p>
                    <a:p>
                      <a:pPr rtl="1"/>
                      <a:r>
                        <a:rPr lang="he-IL" dirty="0" smtClean="0"/>
                        <a:t>*תהליך יצור</a:t>
                      </a:r>
                      <a:r>
                        <a:rPr lang="he-IL" baseline="0" dirty="0" smtClean="0"/>
                        <a:t> הדשן אינו מזהם.</a:t>
                      </a:r>
                    </a:p>
                    <a:p>
                      <a:pPr rtl="1"/>
                      <a:r>
                        <a:rPr lang="he-IL" baseline="0" dirty="0" smtClean="0"/>
                        <a:t>*השימוש בדשן אינו מזהם.</a:t>
                      </a:r>
                      <a:endParaRPr lang="he-IL" dirty="0" smtClean="0"/>
                    </a:p>
                    <a:p>
                      <a:pPr rtl="1"/>
                      <a:endParaRPr lang="he-I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חסרונות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*מזהם את מי התהום.</a:t>
                      </a:r>
                    </a:p>
                    <a:p>
                      <a:pPr rtl="1"/>
                      <a:r>
                        <a:rPr lang="he-IL" dirty="0" smtClean="0"/>
                        <a:t>*תהליך הפקת המינרלים משנה את המאזן האקולוגי.</a:t>
                      </a:r>
                    </a:p>
                    <a:p>
                      <a:pPr rtl="1"/>
                      <a:r>
                        <a:rPr lang="he-IL" dirty="0" smtClean="0"/>
                        <a:t>*יצור הדשן במפעל </a:t>
                      </a:r>
                      <a:r>
                        <a:rPr lang="he-IL" smtClean="0"/>
                        <a:t>גורם לזיהום</a:t>
                      </a:r>
                      <a:r>
                        <a:rPr lang="he-IL" dirty="0" smtClean="0"/>
                        <a:t>.</a:t>
                      </a:r>
                    </a:p>
                    <a:p>
                      <a:pPr rtl="1"/>
                      <a:r>
                        <a:rPr lang="he-IL" dirty="0" smtClean="0"/>
                        <a:t>*יקר.</a:t>
                      </a:r>
                    </a:p>
                    <a:p>
                      <a:pPr rtl="1"/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*מתפרק</a:t>
                      </a:r>
                      <a:r>
                        <a:rPr lang="he-IL" baseline="0" dirty="0" smtClean="0"/>
                        <a:t> לאט.</a:t>
                      </a:r>
                    </a:p>
                    <a:p>
                      <a:pPr rtl="1"/>
                      <a:r>
                        <a:rPr lang="he-IL" baseline="0" dirty="0" smtClean="0"/>
                        <a:t>*אינו זמין מיד לצמח.</a:t>
                      </a:r>
                    </a:p>
                    <a:p>
                      <a:pPr rtl="1"/>
                      <a:r>
                        <a:rPr lang="he-IL" baseline="0" dirty="0" smtClean="0"/>
                        <a:t>*אין אפשרות כמעט לווסת את סוג וכמות החומרים.</a:t>
                      </a:r>
                    </a:p>
                    <a:p>
                      <a:pPr rtl="1"/>
                      <a:r>
                        <a:rPr lang="he-IL" baseline="0" dirty="0" smtClean="0"/>
                        <a:t>*לוקח זמן </a:t>
                      </a:r>
                      <a:r>
                        <a:rPr lang="he-IL" baseline="0" smtClean="0"/>
                        <a:t>רב להכין את הדשן.</a:t>
                      </a:r>
                      <a:endParaRPr lang="he-IL" baseline="0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עוד דרכים לדישון:</a:t>
            </a:r>
            <a:br>
              <a:rPr lang="he-IL" sz="3200" dirty="0" smtClean="0"/>
            </a:br>
            <a:r>
              <a:rPr lang="he-IL" sz="2400" dirty="0" smtClean="0"/>
              <a:t>(לאיזו קבוצה שייכים דשנים אלו?)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ריסוס עלווה –</a:t>
            </a:r>
            <a:r>
              <a:rPr lang="he-IL" dirty="0" err="1" smtClean="0"/>
              <a:t> </a:t>
            </a:r>
            <a:r>
              <a:rPr lang="he-IL" sz="2000" dirty="0" err="1" smtClean="0"/>
              <a:t>מסייע</a:t>
            </a:r>
            <a:r>
              <a:rPr lang="he-IL" sz="2000" dirty="0" smtClean="0"/>
              <a:t> בהחדרת יסודות קשי תמס לצמח.</a:t>
            </a:r>
            <a:endParaRPr lang="he-IL" dirty="0" smtClean="0"/>
          </a:p>
          <a:p>
            <a:r>
              <a:rPr lang="he-IL" dirty="0" smtClean="0"/>
              <a:t>דשן בשחרור איטי –</a:t>
            </a:r>
            <a:r>
              <a:rPr lang="he-IL" dirty="0" err="1" smtClean="0"/>
              <a:t> </a:t>
            </a:r>
            <a:r>
              <a:rPr lang="he-IL" sz="2000" dirty="0" err="1" smtClean="0"/>
              <a:t>שי</a:t>
            </a:r>
            <a:r>
              <a:rPr lang="he-IL" sz="2000" dirty="0" smtClean="0"/>
              <a:t>לוב יתרונות הדשן הכימי והזבל!</a:t>
            </a:r>
            <a:endParaRPr lang="he-IL" sz="2000" dirty="0"/>
          </a:p>
        </p:txBody>
      </p:sp>
      <p:pic>
        <p:nvPicPr>
          <p:cNvPr id="1026" name="Picture 2" descr="http://www.yagurgan.co.il/Media/Image/%D7%90%D7%95%D7%A1%D7%9E%D7%95%D7%A7%D7%95%D7%98%20%D7%9B%D7%97%D7%95%D7%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071702" cy="4286280"/>
          </a:xfrm>
          <a:prstGeom prst="rect">
            <a:avLst/>
          </a:prstGeom>
          <a:noFill/>
        </p:spPr>
      </p:pic>
      <p:pic>
        <p:nvPicPr>
          <p:cNvPr id="1028" name="Picture 4" descr="http://www.anybase.com/download/3032/images/2/image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14554"/>
            <a:ext cx="4428779" cy="288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e-IL" b="1" u="sng" dirty="0" smtClean="0"/>
              <a:t>דשן בשחרור אטי הוא דשן שמשחרר לקרקע לאורך זמן יסודות מזינים בכמויות קטנות המתאימות לצורכי הצמח. </a:t>
            </a:r>
          </a:p>
          <a:p>
            <a:r>
              <a:rPr lang="he-IL" dirty="0" smtClean="0"/>
              <a:t>יתרונותיו:</a:t>
            </a:r>
          </a:p>
          <a:p>
            <a:r>
              <a:rPr lang="he-IL" dirty="0" smtClean="0"/>
              <a:t>נדרש דישון כזה אחת לכמה חודשים - פחות סכנה לשכוח. </a:t>
            </a:r>
          </a:p>
          <a:p>
            <a:r>
              <a:rPr lang="he-IL" dirty="0" smtClean="0"/>
              <a:t> נדרש דישון כזה אחת לכמה חודשים - פחות עבודה.</a:t>
            </a:r>
          </a:p>
          <a:p>
            <a:r>
              <a:rPr lang="he-IL" dirty="0" smtClean="0"/>
              <a:t> מונע שטיפה של הדשן לעומק הקרקע וזיהום מי תהום.</a:t>
            </a:r>
          </a:p>
          <a:p>
            <a:r>
              <a:rPr lang="he-IL" dirty="0" smtClean="0"/>
              <a:t> מאפשר ניצול מאוזן יותר של הדשן, מכיוון שאין עודף דישון בקרקע.</a:t>
            </a:r>
          </a:p>
          <a:p>
            <a:r>
              <a:rPr lang="he-IL" dirty="0" smtClean="0"/>
              <a:t> אינו מחייב ריכוז מדויק.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הן השיטות לפיזור הדשן?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שילוב במערכת ההשקיה ע"י משאבת דשן.</a:t>
            </a:r>
          </a:p>
          <a:p>
            <a:r>
              <a:rPr lang="he-IL" dirty="0" smtClean="0"/>
              <a:t>מזבלת.</a:t>
            </a:r>
          </a:p>
          <a:p>
            <a:r>
              <a:rPr lang="he-IL" dirty="0" smtClean="0"/>
              <a:t>מדשנת.</a:t>
            </a:r>
          </a:p>
          <a:p>
            <a:r>
              <a:rPr lang="he-IL" dirty="0" smtClean="0"/>
              <a:t>פיזור ידני ( על פני </a:t>
            </a:r>
          </a:p>
          <a:p>
            <a:pPr>
              <a:buNone/>
            </a:pPr>
            <a:r>
              <a:rPr lang="he-IL" dirty="0" smtClean="0"/>
              <a:t>     האדמה או בהצנעה).</a:t>
            </a:r>
            <a:endParaRPr lang="he-IL" dirty="0"/>
          </a:p>
        </p:txBody>
      </p:sp>
      <p:pic>
        <p:nvPicPr>
          <p:cNvPr id="34818" name="Picture 2" descr="Image result for ‫אוסמוקוט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1966918" cy="1614494"/>
          </a:xfrm>
          <a:prstGeom prst="rect">
            <a:avLst/>
          </a:prstGeom>
          <a:noFill/>
        </p:spPr>
      </p:pic>
      <p:sp>
        <p:nvSpPr>
          <p:cNvPr id="34820" name="AutoShape 4" descr="Image result for ‫מזבלת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4822" name="AutoShape 6" descr="Image result for ‫מזבלת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286125" cy="23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AutoShape 9" descr="Image result for ‫משאבת דש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643314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8" name="AutoShape 12" descr="Image result for ‫מיכל דש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4290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u="sng" dirty="0" err="1" smtClean="0"/>
              <a:t>ניטריפיקציה</a:t>
            </a:r>
            <a:r>
              <a:rPr lang="he-IL" dirty="0" smtClean="0"/>
              <a:t> – הפיכת חנקן אטמוספרי לתרכובת חנקן מוצקה - מסיסה במים.</a:t>
            </a:r>
          </a:p>
          <a:p>
            <a:endParaRPr lang="he-IL" dirty="0"/>
          </a:p>
          <a:p>
            <a:r>
              <a:rPr lang="he-IL" b="1" u="sng" dirty="0" err="1" smtClean="0"/>
              <a:t>דהניטריפיקציה</a:t>
            </a:r>
            <a:r>
              <a:rPr lang="he-IL" dirty="0" smtClean="0"/>
              <a:t> – הפיכת תרכובות חנקן מוצקות מהקרקע לגז המתנדף האוויר.</a:t>
            </a:r>
          </a:p>
          <a:p>
            <a:endParaRPr lang="he-IL" dirty="0"/>
          </a:p>
          <a:p>
            <a:r>
              <a:rPr lang="he-IL" dirty="0" smtClean="0"/>
              <a:t>תהליכים אלה מתרחשים באדמה ע"י חיידקים.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0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85794"/>
            <a:ext cx="6502199" cy="51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</a:t>
            </a:r>
            <a:r>
              <a:rPr lang="he-IL" dirty="0" err="1" smtClean="0"/>
              <a:t>לניטריפיקציה</a:t>
            </a:r>
            <a:r>
              <a:rPr lang="he-IL" dirty="0" smtClean="0"/>
              <a:t>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                                                              </a:t>
            </a:r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r>
              <a:rPr lang="he-IL" sz="2400" dirty="0" smtClean="0"/>
              <a:t>                                                           לאחר גידול </a:t>
            </a:r>
          </a:p>
          <a:p>
            <a:r>
              <a:rPr lang="he-IL" sz="2400" dirty="0" smtClean="0"/>
              <a:t>                                                           צמחים </a:t>
            </a:r>
            <a:r>
              <a:rPr lang="he-IL" sz="2400" dirty="0" err="1" smtClean="0"/>
              <a:t>ממשפ</a:t>
            </a:r>
            <a:r>
              <a:rPr lang="he-IL" sz="2400" dirty="0" smtClean="0"/>
              <a:t>'</a:t>
            </a:r>
          </a:p>
          <a:p>
            <a:r>
              <a:rPr lang="he-IL" sz="2400" dirty="0" smtClean="0"/>
              <a:t>                                                           הקטניות,</a:t>
            </a:r>
          </a:p>
          <a:p>
            <a:r>
              <a:rPr lang="he-IL" sz="2400" dirty="0" smtClean="0"/>
              <a:t>                                                           תהיה הקרקע</a:t>
            </a:r>
          </a:p>
          <a:p>
            <a:r>
              <a:rPr lang="he-IL" sz="2400" dirty="0" smtClean="0"/>
              <a:t>                                                           עשירה בחנקן.</a:t>
            </a:r>
            <a:endParaRPr lang="he-IL" sz="2400" dirty="0"/>
          </a:p>
        </p:txBody>
      </p:sp>
      <p:pic>
        <p:nvPicPr>
          <p:cNvPr id="45058" name="Picture 2" descr="http://ichut.macam.ac.il/pics/kit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642918"/>
            <a:ext cx="550072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נדע מתי, מה וכמה צריך לדשן?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קודם כל כדאי לנו לבדוק מה יש באדמה.</a:t>
            </a:r>
          </a:p>
          <a:p>
            <a:endParaRPr lang="he-IL" dirty="0" smtClean="0"/>
          </a:p>
          <a:p>
            <a:r>
              <a:rPr lang="he-IL" dirty="0" smtClean="0"/>
              <a:t>אח"כ, במהלך הגידול, כדאי לבדוק אם חסר משהו לצמחים.</a:t>
            </a:r>
          </a:p>
          <a:p>
            <a:endParaRPr lang="he-IL" dirty="0" smtClean="0"/>
          </a:p>
          <a:p>
            <a:r>
              <a:rPr lang="he-IL" dirty="0" smtClean="0"/>
              <a:t>איך?</a:t>
            </a:r>
          </a:p>
          <a:p>
            <a:r>
              <a:rPr lang="he-IL" dirty="0" smtClean="0"/>
              <a:t>בדיקות מעבדה!</a:t>
            </a:r>
            <a:endParaRPr lang="he-IL" dirty="0"/>
          </a:p>
        </p:txBody>
      </p:sp>
      <p:pic>
        <p:nvPicPr>
          <p:cNvPr id="4" name="Picture 2" descr="Image result for ‫לבורנט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3429024" cy="251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בדיקות קרקע</a:t>
            </a:r>
          </a:p>
          <a:p>
            <a:endParaRPr lang="he-IL" dirty="0" smtClean="0"/>
          </a:p>
          <a:p>
            <a:r>
              <a:rPr lang="he-IL" dirty="0" smtClean="0"/>
              <a:t>בדיקות עלים</a:t>
            </a:r>
            <a:endParaRPr lang="he-IL" dirty="0"/>
          </a:p>
        </p:txBody>
      </p:sp>
      <p:pic>
        <p:nvPicPr>
          <p:cNvPr id="3074" name="Picture 2" descr="Image result for ‫דשן מוצק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14620"/>
            <a:ext cx="3309950" cy="3171834"/>
          </a:xfrm>
          <a:prstGeom prst="rect">
            <a:avLst/>
          </a:prstGeom>
          <a:noFill/>
        </p:spPr>
      </p:pic>
      <p:pic>
        <p:nvPicPr>
          <p:cNvPr id="3076" name="Picture 4" descr="http://www.ybay1.co.il/UsFolders/1229/11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לאחר שהגענו למסקנה מה חסר, כדאי לדשן עם האלמנטים החסרים.</a:t>
            </a:r>
          </a:p>
          <a:p>
            <a:endParaRPr lang="he-IL" dirty="0" smtClean="0"/>
          </a:p>
          <a:p>
            <a:r>
              <a:rPr lang="he-IL" dirty="0" smtClean="0"/>
              <a:t>דישון בעודף אינו מועיל ומבזבז הרבה כסף לחקלאי.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על הקרקע להכיל מלאי זמין של יסודות הזנה מינרלים כדי שצמחיה תוכל להתפתח בתנאים מיטביים בקרקע. 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בהיעדר יסוד אחד יתפתחו סימני מחסור בצמח. ככל שמחמיר המחסור עוצמת הפגיעה משמעותית יותר.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היסודות שהצמח קולט מהקרקע דרושים לו לבניית רקמות ולקיום תהליכי החיים.</a:t>
            </a:r>
          </a:p>
          <a:p>
            <a:endParaRPr lang="he-I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040"/>
            <a:ext cx="3140158" cy="23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4769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על החקלאי ללמוד ולדעת באילו הרכבי דשן להשתמש. 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זה תלוי ב:</a:t>
            </a:r>
          </a:p>
          <a:p>
            <a:endParaRPr lang="he-IL" dirty="0" smtClean="0"/>
          </a:p>
          <a:p>
            <a:r>
              <a:rPr lang="he-IL" dirty="0" smtClean="0"/>
              <a:t>סוג הגידול.</a:t>
            </a:r>
          </a:p>
          <a:p>
            <a:r>
              <a:rPr lang="he-IL" dirty="0" smtClean="0"/>
              <a:t>עונת השנה.</a:t>
            </a:r>
          </a:p>
          <a:p>
            <a:r>
              <a:rPr lang="he-IL" dirty="0" smtClean="0"/>
              <a:t>השלב בגידול.</a:t>
            </a:r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למשל:</a:t>
            </a:r>
          </a:p>
          <a:p>
            <a:r>
              <a:rPr lang="he-IL" dirty="0" smtClean="0"/>
              <a:t>צמחים ירוקים.</a:t>
            </a:r>
          </a:p>
          <a:p>
            <a:r>
              <a:rPr lang="he-IL" dirty="0" smtClean="0"/>
              <a:t>צמחים בתרדמה.</a:t>
            </a:r>
          </a:p>
          <a:p>
            <a:r>
              <a:rPr lang="he-IL" dirty="0" smtClean="0"/>
              <a:t>צמחים פורחים, חונטים ומגדלים פירות.</a:t>
            </a:r>
          </a:p>
          <a:p>
            <a:r>
              <a:rPr lang="he-IL" dirty="0" smtClean="0"/>
              <a:t>שטיפת הדשן ע"י גשם.</a:t>
            </a:r>
            <a:endParaRPr lang="he-I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1986" name="AutoShape 2" descr="Image result for ‫קלמונדי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 descr="Image result for ‫קלמונדין‬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43182"/>
            <a:ext cx="2461439" cy="3286148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611560" y="692696"/>
            <a:ext cx="3635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וויסות כמות החנקן/זרחן. עלול לפגוע בייצור פרחים ופירות ובכך לירידת היבול.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אנטגוניזם בדישון: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תופעה בה יש ניגודיות בין יסודות שונים בקרקע.</a:t>
            </a:r>
          </a:p>
          <a:p>
            <a:endParaRPr lang="he-IL" dirty="0"/>
          </a:p>
          <a:p>
            <a:r>
              <a:rPr lang="he-IL" dirty="0" smtClean="0"/>
              <a:t>בתהליך כימי היסודות נספחים אל חלקיקי הקרקע.</a:t>
            </a:r>
          </a:p>
          <a:p>
            <a:r>
              <a:rPr lang="he-IL" dirty="0" smtClean="0"/>
              <a:t>לעיתים יסוד אחד תופס את כל המקום על פני שטח החלקיקים</a:t>
            </a:r>
          </a:p>
          <a:p>
            <a:r>
              <a:rPr lang="he-IL" dirty="0" smtClean="0"/>
              <a:t>יסודות אחרים לא יכולים להקשר בקרקע ולהיות זמינים לצמח בתמיסת הקרקע.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42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סימני מחסור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3290093" cy="282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190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647950" cy="25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9439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62500" lnSpcReduction="20000"/>
          </a:bodyPr>
          <a:lstStyle/>
          <a:p>
            <a:r>
              <a:rPr lang="he-IL" dirty="0"/>
              <a:t>סימני חסר </a:t>
            </a:r>
            <a:r>
              <a:rPr lang="he-IL" dirty="0" smtClean="0"/>
              <a:t>במינרלים:</a:t>
            </a:r>
            <a:endParaRPr lang="he-IL" dirty="0"/>
          </a:p>
          <a:p>
            <a:r>
              <a:rPr lang="he-IL" dirty="0"/>
              <a:t>צמחים שכמות המינרלים הזמינה אינה מספיקה יפתחו סימני חסר חיצוניים.</a:t>
            </a:r>
          </a:p>
          <a:p>
            <a:r>
              <a:rPr lang="he-IL" dirty="0"/>
              <a:t>דוגמאות</a:t>
            </a:r>
            <a:r>
              <a:rPr lang="he-IL" dirty="0" smtClean="0"/>
              <a:t>:</a:t>
            </a:r>
          </a:p>
          <a:p>
            <a:endParaRPr lang="he-IL" dirty="0"/>
          </a:p>
          <a:p>
            <a:r>
              <a:rPr lang="he-IL" dirty="0"/>
              <a:t>מחסור בחנקן - עלים עליונים בהירים, נמוכים צהובים ותחתיים קמלים.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בזרחן - עלים כהים </a:t>
            </a:r>
            <a:r>
              <a:rPr lang="he-IL" dirty="0" smtClean="0"/>
              <a:t>ומעוותים.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באשלגן - שולי העלים צהובים , כתמים מתים בשטח פני העלים.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בסידן - עלים צעירים מעוותים, עלים בוגרים בצבע רגיל.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בברזל - עלים צעירים צהבהבים כמעט לבנים, העורקים ירוקים</a:t>
            </a:r>
          </a:p>
          <a:p>
            <a:r>
              <a:rPr lang="he-IL" dirty="0"/>
              <a:t>והעלים המבוגרים נראים כמעט רגילים.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במגנזיום - העלים הנמוכים מצהיבים מהקצוות כלפי פנים בעוד</a:t>
            </a:r>
          </a:p>
          <a:p>
            <a:r>
              <a:rPr lang="he-IL" dirty="0"/>
              <a:t>שהעורקים ירוקים. העדר מגנזיום גורם </a:t>
            </a:r>
            <a:r>
              <a:rPr lang="he-IL" dirty="0" smtClean="0"/>
              <a:t>לירידה</a:t>
            </a:r>
            <a:endParaRPr lang="he-IL" dirty="0"/>
          </a:p>
          <a:p>
            <a:r>
              <a:rPr lang="he-IL" dirty="0"/>
              <a:t>בכמות הכלורופיל שבצמח. המגנזיום הוא יסוד חשוב שבונה</a:t>
            </a:r>
          </a:p>
          <a:p>
            <a:r>
              <a:rPr lang="he-IL" dirty="0"/>
              <a:t>את מולקולת הכלורופיל.</a:t>
            </a:r>
          </a:p>
        </p:txBody>
      </p:sp>
    </p:spTree>
    <p:extLst>
      <p:ext uri="{BB962C8B-B14F-4D97-AF65-F5344CB8AC3E}">
        <p14:creationId xmlns:p14="http://schemas.microsoft.com/office/powerpoint/2010/main" val="21866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6082" name="Picture 2" descr="Potassium_Graph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4381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אז מה זה דשן?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דשנים - תרכובות כימיות שמכילות את המינרלים הדרושים לצמח. הדשנים זמינים לצמח </a:t>
            </a:r>
            <a:r>
              <a:rPr lang="he-IL" dirty="0" smtClean="0"/>
              <a:t>מיד עם פיזורם.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b="1" dirty="0" smtClean="0"/>
              <a:t>זבלים - תרכובות טבעיות ממקור אורגני. תרכובות אלו יעברו תהליך של פרוק איטי</a:t>
            </a:r>
          </a:p>
          <a:p>
            <a:r>
              <a:rPr lang="he-IL" dirty="0" smtClean="0"/>
              <a:t>וממושך ורק לאחר זמן מה, המינרלים שבזבל יהיו זמינים לצמח.</a:t>
            </a:r>
          </a:p>
          <a:p>
            <a:pPr marL="0" indent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20000"/>
          </a:bodyPr>
          <a:lstStyle/>
          <a:p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דשן יסוד - </a:t>
            </a:r>
            <a:r>
              <a:rPr lang="he-IL" dirty="0"/>
              <a:t>דשן/זבל </a:t>
            </a:r>
            <a:r>
              <a:rPr lang="he-IL" dirty="0" smtClean="0"/>
              <a:t>שמוסיפים </a:t>
            </a:r>
            <a:r>
              <a:rPr lang="he-IL" dirty="0"/>
              <a:t>לקרקע </a:t>
            </a:r>
            <a:r>
              <a:rPr lang="he-IL" dirty="0" smtClean="0"/>
              <a:t>לפני תחילת הגידול </a:t>
            </a:r>
            <a:r>
              <a:rPr lang="he-IL" dirty="0"/>
              <a:t>על מנת להזין </a:t>
            </a:r>
            <a:r>
              <a:rPr lang="he-IL" dirty="0" smtClean="0"/>
              <a:t>את הצמחים </a:t>
            </a:r>
            <a:r>
              <a:rPr lang="he-IL" dirty="0"/>
              <a:t>בשלב הראשון לגידולם. </a:t>
            </a:r>
            <a:endParaRPr lang="he-IL" dirty="0" smtClean="0"/>
          </a:p>
          <a:p>
            <a:r>
              <a:rPr lang="he-IL" dirty="0" smtClean="0"/>
              <a:t>דשן </a:t>
            </a:r>
            <a:r>
              <a:rPr lang="he-IL" dirty="0"/>
              <a:t>יסוד נשאר בקרקע פרק זמן ארוך יחסית </a:t>
            </a:r>
            <a:r>
              <a:rPr lang="he-IL" dirty="0" smtClean="0"/>
              <a:t>ומתאים לדישון </a:t>
            </a:r>
            <a:r>
              <a:rPr lang="he-IL" dirty="0"/>
              <a:t>שטחים שבהם </a:t>
            </a:r>
            <a:r>
              <a:rPr lang="he-IL" dirty="0" smtClean="0"/>
              <a:t>הצמחים צעירים.</a:t>
            </a:r>
          </a:p>
          <a:p>
            <a:r>
              <a:rPr lang="he-IL" dirty="0" smtClean="0"/>
              <a:t>במקרים </a:t>
            </a:r>
            <a:r>
              <a:rPr lang="he-IL" dirty="0"/>
              <a:t>רבים </a:t>
            </a:r>
            <a:r>
              <a:rPr lang="he-IL" dirty="0" smtClean="0"/>
              <a:t>עדיף להשתמש </a:t>
            </a:r>
            <a:r>
              <a:rPr lang="he-IL" dirty="0"/>
              <a:t>בזבלים במקום בדשנים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דשן ראש - </a:t>
            </a:r>
            <a:r>
              <a:rPr lang="he-IL" dirty="0"/>
              <a:t>דישון/זיבול הקרקע כאשר הצמחים שתולים בו, דשן שמתפרק </a:t>
            </a:r>
            <a:r>
              <a:rPr lang="he-IL" dirty="0" smtClean="0"/>
              <a:t>במהירות למטרות </a:t>
            </a:r>
            <a:r>
              <a:rPr lang="he-IL" dirty="0"/>
              <a:t>הזנה ושיפור מאזן ריכוז המינרלים בצמח</a:t>
            </a:r>
            <a:r>
              <a:rPr lang="he-IL" dirty="0" smtClean="0"/>
              <a:t>.</a:t>
            </a:r>
          </a:p>
          <a:p>
            <a:endParaRPr lang="he-I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דשן מורכב - </a:t>
            </a:r>
            <a:r>
              <a:rPr lang="he-IL" dirty="0"/>
              <a:t>דשן המכיל לפחות שלושה יסודות מינרליים הנצרכים בריכוזי </a:t>
            </a:r>
            <a:r>
              <a:rPr lang="he-IL" dirty="0" smtClean="0"/>
              <a:t>מקרו</a:t>
            </a:r>
            <a:r>
              <a:rPr lang="en-US" dirty="0" smtClean="0"/>
              <a:t>N,P,K ) </a:t>
            </a:r>
            <a:r>
              <a:rPr lang="he-IL" dirty="0" smtClean="0"/>
              <a:t>) על </a:t>
            </a:r>
            <a:r>
              <a:rPr lang="he-IL" dirty="0"/>
              <a:t>ידי מרבית הצמחים.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48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יסודות ה</a:t>
            </a:r>
            <a:r>
              <a:rPr lang="he-IL" dirty="0" smtClean="0"/>
              <a:t>נצרכים </a:t>
            </a:r>
            <a:r>
              <a:rPr lang="he-IL" dirty="0"/>
              <a:t>בכמויות גדולות יחסית. 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נקראים: </a:t>
            </a:r>
            <a:r>
              <a:rPr lang="he-IL" b="1" dirty="0"/>
              <a:t>יסודות מ א ק ר ו .</a:t>
            </a:r>
          </a:p>
          <a:p>
            <a:endParaRPr lang="he-IL" b="1" dirty="0"/>
          </a:p>
          <a:p>
            <a:r>
              <a:rPr lang="he-IL" dirty="0"/>
              <a:t>יסודות אחרים, חשובים לא פחות מיסודות המאקרו, אך דרושים בכמויות מזעריות נקראים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          </a:t>
            </a:r>
            <a:r>
              <a:rPr lang="he-IL" b="1" dirty="0" smtClean="0"/>
              <a:t>יסודות </a:t>
            </a:r>
            <a:r>
              <a:rPr lang="he-IL" b="1" dirty="0"/>
              <a:t>מיקרו </a:t>
            </a:r>
            <a:r>
              <a:rPr lang="he-IL" dirty="0"/>
              <a:t>( או קורט </a:t>
            </a:r>
            <a:r>
              <a:rPr lang="he-IL" dirty="0" smtClean="0"/>
              <a:t>).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228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1800" dirty="0"/>
              <a:t>רשימת </a:t>
            </a:r>
            <a:r>
              <a:rPr lang="he-IL" sz="1800" dirty="0" smtClean="0"/>
              <a:t>יסודות</a:t>
            </a:r>
            <a:r>
              <a:rPr lang="en-US" sz="1800" dirty="0" smtClean="0"/>
              <a:t> </a:t>
            </a:r>
            <a:r>
              <a:rPr lang="he-IL" sz="1800" dirty="0" smtClean="0"/>
              <a:t>המאקרו והמיקרו </a:t>
            </a:r>
            <a:r>
              <a:rPr lang="he-IL" sz="1800" dirty="0"/>
              <a:t>הדרושים להתפתחות הצמח</a:t>
            </a:r>
            <a:r>
              <a:rPr lang="he-IL" sz="1800" dirty="0" smtClean="0"/>
              <a:t>:</a:t>
            </a:r>
          </a:p>
          <a:p>
            <a:endParaRPr lang="he-IL" sz="1800" dirty="0"/>
          </a:p>
          <a:p>
            <a:r>
              <a:rPr lang="he-IL" sz="1800" u="sng" dirty="0" smtClean="0"/>
              <a:t>מאקרו:</a:t>
            </a:r>
            <a:r>
              <a:rPr lang="he-IL" sz="1800" dirty="0" smtClean="0"/>
              <a:t>                                                      </a:t>
            </a:r>
            <a:r>
              <a:rPr lang="he-IL" sz="1800" u="sng" dirty="0" smtClean="0"/>
              <a:t>*מיקרו:</a:t>
            </a:r>
            <a:endParaRPr lang="he-IL" sz="1800" u="sng" dirty="0"/>
          </a:p>
          <a:p>
            <a:r>
              <a:rPr lang="he-IL" sz="1800" dirty="0" smtClean="0"/>
              <a:t>חנקן </a:t>
            </a:r>
            <a:r>
              <a:rPr lang="en-US" sz="1800" dirty="0"/>
              <a:t>N </a:t>
            </a:r>
            <a:r>
              <a:rPr lang="en-US" sz="1800" dirty="0" smtClean="0"/>
              <a:t>- </a:t>
            </a:r>
            <a:r>
              <a:rPr lang="he-IL" sz="1800" dirty="0" smtClean="0"/>
              <a:t>                                                 ברזל </a:t>
            </a:r>
            <a:r>
              <a:rPr lang="en-US" sz="1800" dirty="0" smtClean="0"/>
              <a:t>Fe - </a:t>
            </a:r>
            <a:endParaRPr lang="en-US" sz="1800" dirty="0"/>
          </a:p>
          <a:p>
            <a:r>
              <a:rPr lang="he-IL" sz="1800" dirty="0"/>
              <a:t>זרחן </a:t>
            </a:r>
            <a:r>
              <a:rPr lang="en-US" sz="1800" dirty="0" smtClean="0"/>
              <a:t>P - </a:t>
            </a:r>
            <a:r>
              <a:rPr lang="he-IL" sz="1800" dirty="0" smtClean="0"/>
              <a:t>                                                  </a:t>
            </a:r>
            <a:r>
              <a:rPr lang="he-IL" sz="1800" dirty="0"/>
              <a:t>מנגן </a:t>
            </a:r>
            <a:r>
              <a:rPr lang="en-US" sz="1800" dirty="0" err="1"/>
              <a:t>Mn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endParaRPr lang="he-IL" sz="1800" dirty="0" smtClean="0"/>
          </a:p>
          <a:p>
            <a:r>
              <a:rPr lang="he-IL" sz="1800" dirty="0"/>
              <a:t>אשלגן </a:t>
            </a:r>
            <a:r>
              <a:rPr lang="he-IL" sz="1800" dirty="0" smtClean="0"/>
              <a:t>- </a:t>
            </a:r>
            <a:r>
              <a:rPr lang="en-US" sz="1800" dirty="0" smtClean="0"/>
              <a:t>K</a:t>
            </a:r>
            <a:r>
              <a:rPr lang="he-IL" sz="1800" dirty="0" smtClean="0"/>
              <a:t>                                                </a:t>
            </a:r>
            <a:r>
              <a:rPr lang="he-IL" sz="1800" dirty="0"/>
              <a:t>נחושת </a:t>
            </a:r>
            <a:r>
              <a:rPr lang="en-US" sz="1800" dirty="0"/>
              <a:t>Cu - </a:t>
            </a:r>
          </a:p>
          <a:p>
            <a:r>
              <a:rPr lang="he-IL" sz="1800" dirty="0"/>
              <a:t>סידן </a:t>
            </a:r>
            <a:r>
              <a:rPr lang="en-US" sz="1800" dirty="0" err="1"/>
              <a:t>Ca</a:t>
            </a:r>
            <a:r>
              <a:rPr lang="en-US" sz="1800" dirty="0"/>
              <a:t>  - </a:t>
            </a:r>
            <a:r>
              <a:rPr lang="he-IL" sz="1800" dirty="0" smtClean="0"/>
              <a:t>                                               </a:t>
            </a:r>
            <a:r>
              <a:rPr lang="he-IL" sz="1800" dirty="0"/>
              <a:t>כלור </a:t>
            </a:r>
            <a:r>
              <a:rPr lang="en-US" sz="1800" dirty="0" err="1"/>
              <a:t>Cl</a:t>
            </a:r>
            <a:r>
              <a:rPr lang="en-US" sz="1800" dirty="0"/>
              <a:t>  </a:t>
            </a:r>
            <a:r>
              <a:rPr lang="en-US" sz="1800" dirty="0" smtClean="0"/>
              <a:t>- </a:t>
            </a:r>
          </a:p>
          <a:p>
            <a:pPr marL="0" indent="0">
              <a:buNone/>
            </a:pPr>
            <a:r>
              <a:rPr lang="he-IL" sz="1800" dirty="0" smtClean="0"/>
              <a:t>    גופרית </a:t>
            </a:r>
            <a:r>
              <a:rPr lang="en-US" sz="1800" dirty="0" smtClean="0"/>
              <a:t>S  - </a:t>
            </a:r>
            <a:r>
              <a:rPr lang="he-IL" sz="1800" dirty="0" smtClean="0"/>
              <a:t>                                             </a:t>
            </a:r>
            <a:r>
              <a:rPr lang="he-IL" sz="1800" dirty="0"/>
              <a:t>אבץ </a:t>
            </a:r>
            <a:r>
              <a:rPr lang="en-US" sz="1800" dirty="0"/>
              <a:t>Zn </a:t>
            </a:r>
            <a:r>
              <a:rPr lang="en-US" sz="1800" dirty="0" smtClean="0"/>
              <a:t>-</a:t>
            </a:r>
            <a:r>
              <a:rPr lang="he-IL" sz="1800" dirty="0" smtClean="0"/>
              <a:t>                                           </a:t>
            </a:r>
            <a:endParaRPr lang="en-US" sz="1800" dirty="0" smtClean="0"/>
          </a:p>
          <a:p>
            <a:r>
              <a:rPr lang="he-IL" sz="1800" dirty="0" smtClean="0"/>
              <a:t>מגנזיום </a:t>
            </a:r>
            <a:r>
              <a:rPr lang="en-US" sz="1800" dirty="0"/>
              <a:t>Mg  - </a:t>
            </a:r>
            <a:r>
              <a:rPr lang="he-IL" sz="1800" dirty="0" smtClean="0"/>
              <a:t>                                           </a:t>
            </a:r>
            <a:r>
              <a:rPr lang="he-IL" sz="1800" dirty="0" err="1"/>
              <a:t>בורון</a:t>
            </a:r>
            <a:r>
              <a:rPr lang="he-IL" sz="1800" dirty="0"/>
              <a:t> </a:t>
            </a:r>
            <a:r>
              <a:rPr lang="en-US" sz="1800" dirty="0"/>
              <a:t>B  - </a:t>
            </a:r>
          </a:p>
          <a:p>
            <a:r>
              <a:rPr lang="he-IL" sz="1800" dirty="0" smtClean="0"/>
              <a:t>                                                               </a:t>
            </a:r>
            <a:r>
              <a:rPr lang="he-IL" sz="1800" dirty="0"/>
              <a:t>מוליבדן </a:t>
            </a:r>
            <a:r>
              <a:rPr lang="en-US" sz="1800" dirty="0" err="1"/>
              <a:t>Mn</a:t>
            </a:r>
            <a:r>
              <a:rPr lang="en-US" sz="1800" dirty="0"/>
              <a:t> -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he-IL" sz="1800" dirty="0"/>
              <a:t>בנוסף: פחמן </a:t>
            </a:r>
            <a:r>
              <a:rPr lang="en-US" sz="1800" dirty="0" smtClean="0"/>
              <a:t>C – </a:t>
            </a:r>
          </a:p>
          <a:p>
            <a:r>
              <a:rPr lang="he-IL" sz="1800" dirty="0" smtClean="0"/>
              <a:t>מימן </a:t>
            </a:r>
            <a:r>
              <a:rPr lang="en-US" sz="1800" dirty="0" smtClean="0"/>
              <a:t>H- </a:t>
            </a:r>
          </a:p>
          <a:p>
            <a:r>
              <a:rPr lang="he-IL" sz="1800" dirty="0" smtClean="0"/>
              <a:t>חמצן</a:t>
            </a:r>
            <a:r>
              <a:rPr lang="en-US" sz="1800" dirty="0" smtClean="0"/>
              <a:t> - </a:t>
            </a:r>
            <a:r>
              <a:rPr lang="he-IL" sz="1800" dirty="0" smtClean="0"/>
              <a:t> </a:t>
            </a:r>
            <a:r>
              <a:rPr lang="en-US" sz="1800" dirty="0"/>
              <a:t>O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630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תפקידי היסודות בצמח:</a:t>
            </a:r>
          </a:p>
          <a:p>
            <a:endParaRPr lang="he-IL" dirty="0" smtClean="0"/>
          </a:p>
          <a:p>
            <a:r>
              <a:rPr lang="he-IL" dirty="0" smtClean="0"/>
              <a:t>יסודות המאקרו – חשיבותם בכל תהליכי הצמיחה. מגבירים צימוח וגטטיבי.</a:t>
            </a:r>
          </a:p>
          <a:p>
            <a:endParaRPr lang="he-IL" dirty="0"/>
          </a:p>
          <a:p>
            <a:r>
              <a:rPr lang="he-IL" dirty="0" smtClean="0"/>
              <a:t>יסודות המיקרו – מסייעים בבניית חומרים בצמח.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53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e-IL" dirty="0" smtClean="0"/>
              <a:t>זרחן </a:t>
            </a:r>
            <a:r>
              <a:rPr lang="he-IL" dirty="0" smtClean="0"/>
              <a:t>– יסוד הנחוץ לבניית התא.</a:t>
            </a:r>
          </a:p>
          <a:p>
            <a:r>
              <a:rPr lang="he-IL" dirty="0" smtClean="0"/>
              <a:t>הוא חלק ממולקולות ה</a:t>
            </a:r>
            <a:r>
              <a:rPr lang="en-US" dirty="0" err="1" smtClean="0"/>
              <a:t>dna</a:t>
            </a:r>
            <a:endParaRPr lang="en-US" dirty="0" smtClean="0"/>
          </a:p>
          <a:p>
            <a:r>
              <a:rPr lang="he-IL" dirty="0" smtClean="0"/>
              <a:t>משמש בתהליכי הפקת אנרגיה בצמח.</a:t>
            </a:r>
          </a:p>
          <a:p>
            <a:endParaRPr lang="he-IL" dirty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he-IL" dirty="0" smtClean="0"/>
              <a:t>חנקן </a:t>
            </a:r>
            <a:r>
              <a:rPr lang="he-IL" dirty="0" smtClean="0"/>
              <a:t>– יסוד חשוב בבניית חלבונים.</a:t>
            </a:r>
          </a:p>
          <a:p>
            <a:r>
              <a:rPr lang="he-IL" dirty="0" smtClean="0"/>
              <a:t>חלק המרכיב את מולקולת הכלורופיל.</a:t>
            </a:r>
          </a:p>
          <a:p>
            <a:endParaRPr lang="he-IL" dirty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he-IL" dirty="0" smtClean="0"/>
              <a:t>אשלגן – יסוד חשוב בשלבי התפתחות הפרי.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3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היב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1203</TotalTime>
  <Words>1254</Words>
  <Application>Microsoft Office PowerPoint</Application>
  <PresentationFormat>‫הצגה על המסך (4:3)</PresentationFormat>
  <Paragraphs>222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1" baseType="lpstr">
      <vt:lpstr>Arial</vt:lpstr>
      <vt:lpstr>Tahoma</vt:lpstr>
      <vt:lpstr>Verdana</vt:lpstr>
      <vt:lpstr>Wingdings 2</vt:lpstr>
      <vt:lpstr>היבט</vt:lpstr>
      <vt:lpstr>דישון</vt:lpstr>
      <vt:lpstr>למה אנחנו מדשנים?</vt:lpstr>
      <vt:lpstr>מצגת של PowerPoint‏</vt:lpstr>
      <vt:lpstr>אז מה זה דשן?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דשנים כימיים</vt:lpstr>
      <vt:lpstr>דשנים כימיים</vt:lpstr>
      <vt:lpstr>דשן מוצק:</vt:lpstr>
      <vt:lpstr>דשן נוזלי:</vt:lpstr>
      <vt:lpstr>זבל אורגני</vt:lpstr>
      <vt:lpstr>סוגי הזבלים:</vt:lpstr>
      <vt:lpstr>מצגת של PowerPoint‏</vt:lpstr>
      <vt:lpstr>מצגת של PowerPoint‏</vt:lpstr>
      <vt:lpstr>מצגת של PowerPoint‏</vt:lpstr>
      <vt:lpstr>מצגת של PowerPoint‏</vt:lpstr>
      <vt:lpstr>יתרונות וחסרונות:</vt:lpstr>
      <vt:lpstr>עוד דרכים לדישון: (לאיזו קבוצה שייכים דשנים אלו?)</vt:lpstr>
      <vt:lpstr>מצגת של PowerPoint‏</vt:lpstr>
      <vt:lpstr>מה הן השיטות לפיזור הדשן?</vt:lpstr>
      <vt:lpstr>מצגת של PowerPoint‏</vt:lpstr>
      <vt:lpstr>מצגת של PowerPoint‏</vt:lpstr>
      <vt:lpstr>דוגמא לניטריפיקציה:</vt:lpstr>
      <vt:lpstr>איך נדע מתי, מה וכמה צריך לדשן?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אנטגוניזם בדישון:</vt:lpstr>
      <vt:lpstr>סימני מחסור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דישון</dc:title>
  <dc:creator>קינמון</dc:creator>
  <cp:lastModifiedBy>profile</cp:lastModifiedBy>
  <cp:revision>72</cp:revision>
  <dcterms:created xsi:type="dcterms:W3CDTF">2015-02-11T19:09:50Z</dcterms:created>
  <dcterms:modified xsi:type="dcterms:W3CDTF">2016-09-19T10:20:47Z</dcterms:modified>
</cp:coreProperties>
</file>